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8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A77D"/>
    <a:srgbClr val="DDEEBB"/>
    <a:srgbClr val="4E4E4E"/>
    <a:srgbClr val="E30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979" y="0"/>
            <a:ext cx="12405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69" y="1325824"/>
            <a:ext cx="7453131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1387"/>
            <a:ext cx="10515600" cy="3525576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6979" y="0"/>
            <a:ext cx="1240595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C164-6EF0-4183-8831-28332D28547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7577-1CC4-4CE8-B15D-61AED2E3EA1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6979" y="1"/>
            <a:ext cx="12405958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ot2018wt.github.io/sis-iot/#keyno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81928" y="633478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#semantic #</a:t>
            </a:r>
            <a:r>
              <a:rPr lang="en-US" sz="2800" b="1" dirty="0" smtClean="0">
                <a:solidFill>
                  <a:schemeClr val="bg1"/>
                </a:solidFill>
              </a:rPr>
              <a:t>interoperability #</a:t>
            </a:r>
            <a:r>
              <a:rPr lang="en-US" sz="2800" b="1" dirty="0">
                <a:solidFill>
                  <a:schemeClr val="bg1"/>
                </a:solidFill>
              </a:rPr>
              <a:t>IOT2018</a:t>
            </a:r>
          </a:p>
        </p:txBody>
      </p:sp>
      <p:pic>
        <p:nvPicPr>
          <p:cNvPr id="2050" name="Picture 2" descr="RÃ©sultats de recherche d'images pour Â«Â type:png twitter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5836920"/>
            <a:ext cx="121158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3520" y="968695"/>
            <a:ext cx="11968480" cy="3525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Semantics Web provides </a:t>
            </a:r>
            <a:r>
              <a:rPr lang="en-US" sz="2400" dirty="0"/>
              <a:t>languages </a:t>
            </a:r>
            <a:r>
              <a:rPr lang="en-US" sz="2400" dirty="0" smtClean="0"/>
              <a:t>and tools to reach Semantic Interoperability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Learning curve for industrial </a:t>
            </a:r>
            <a:r>
              <a:rPr lang="en-US" sz="2400" dirty="0"/>
              <a:t>practitioners </a:t>
            </a:r>
            <a:r>
              <a:rPr lang="en-US" sz="2400" dirty="0" smtClean="0"/>
              <a:t>is still steep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imple </a:t>
            </a:r>
            <a:r>
              <a:rPr lang="en-US" sz="2400" dirty="0"/>
              <a:t>ontologies </a:t>
            </a:r>
            <a:r>
              <a:rPr lang="en-US" sz="2400" dirty="0" smtClean="0"/>
              <a:t>and </a:t>
            </a:r>
            <a:r>
              <a:rPr lang="en-US" sz="2400" dirty="0"/>
              <a:t>clear guidelines </a:t>
            </a:r>
            <a:r>
              <a:rPr lang="en-US" sz="2400" dirty="0" smtClean="0"/>
              <a:t>are required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Several </a:t>
            </a:r>
            <a:r>
              <a:rPr lang="en-US" sz="2400" dirty="0"/>
              <a:t>organizations develop ontologies to describe </a:t>
            </a:r>
            <a:r>
              <a:rPr lang="en-US" sz="2400" dirty="0" err="1"/>
              <a:t>IoT</a:t>
            </a:r>
            <a:r>
              <a:rPr lang="en-US" sz="2400" dirty="0"/>
              <a:t> devices and </a:t>
            </a:r>
            <a:r>
              <a:rPr lang="en-US" sz="2400" dirty="0" smtClean="0"/>
              <a:t>the data they exchange</a:t>
            </a:r>
            <a:br>
              <a:rPr lang="en-US" sz="2400" dirty="0" smtClean="0"/>
            </a:br>
            <a:r>
              <a:rPr lang="en-US" sz="2400" dirty="0" smtClean="0"/>
              <a:t>(W3C </a:t>
            </a:r>
            <a:r>
              <a:rPr lang="en-US" sz="2400" dirty="0"/>
              <a:t>SSN, W3C </a:t>
            </a:r>
            <a:r>
              <a:rPr lang="en-US" sz="2400" dirty="0" err="1"/>
              <a:t>WoT</a:t>
            </a:r>
            <a:r>
              <a:rPr lang="en-US" sz="2400" dirty="0"/>
              <a:t>, ETSI SmartM2M, ETSI ISG CIM, BAC.net, KNX, BRICK, </a:t>
            </a:r>
            <a:r>
              <a:rPr lang="en-US" sz="2400" dirty="0" smtClean="0"/>
              <a:t>…)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4E4E4E"/>
              </a:solidFill>
              <a:latin typeface="Karla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1A77D"/>
                </a:solidFill>
              </a:rPr>
              <a:t>SIS-</a:t>
            </a:r>
            <a:r>
              <a:rPr lang="en-US" sz="2400" b="1" dirty="0" err="1" smtClean="0">
                <a:solidFill>
                  <a:srgbClr val="21A77D"/>
                </a:solidFill>
              </a:rPr>
              <a:t>IoT</a:t>
            </a:r>
            <a:r>
              <a:rPr lang="en-US" sz="2400" b="1" dirty="0" smtClean="0">
                <a:solidFill>
                  <a:srgbClr val="21A77D"/>
                </a:solidFill>
              </a:rPr>
              <a:t>: current </a:t>
            </a:r>
            <a:r>
              <a:rPr lang="en-US" sz="2400" b="1" dirty="0">
                <a:solidFill>
                  <a:srgbClr val="21A77D"/>
                </a:solidFill>
              </a:rPr>
              <a:t>trends and challenges in Semantic Interoperability and Standardization in </a:t>
            </a:r>
            <a:r>
              <a:rPr lang="en-US" sz="2400" b="1" dirty="0" err="1" smtClean="0">
                <a:solidFill>
                  <a:srgbClr val="21A77D"/>
                </a:solidFill>
              </a:rPr>
              <a:t>IoT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81928" y="633478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#semantic #</a:t>
            </a:r>
            <a:r>
              <a:rPr lang="en-US" sz="2800" b="1" dirty="0" smtClean="0"/>
              <a:t>interoperability #</a:t>
            </a:r>
            <a:r>
              <a:rPr lang="en-US" sz="2800" b="1" dirty="0"/>
              <a:t>IOT2018</a:t>
            </a:r>
          </a:p>
        </p:txBody>
      </p:sp>
      <p:pic>
        <p:nvPicPr>
          <p:cNvPr id="11" name="Picture 2" descr="RÃ©sultats de recherche d'images pour Â«Â type:png twitter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5836920"/>
            <a:ext cx="121158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9069" y="35504"/>
            <a:ext cx="7453131" cy="1325563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3520" y="1503307"/>
            <a:ext cx="5019040" cy="35255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b="1" dirty="0" err="1" smtClean="0">
                <a:solidFill>
                  <a:srgbClr val="21A77D"/>
                </a:solidFill>
                <a:latin typeface="Karla"/>
              </a:rPr>
              <a:t>Organizers</a:t>
            </a:r>
            <a:endParaRPr lang="fr-FR" sz="1800" b="1" dirty="0" smtClean="0">
              <a:solidFill>
                <a:srgbClr val="21A77D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b="1" dirty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4E4E4E"/>
                </a:solidFill>
                <a:latin typeface="Karla"/>
              </a:rPr>
              <a:t>Laura </a:t>
            </a:r>
            <a:r>
              <a:rPr lang="fr-FR" sz="1600" b="1" dirty="0" err="1">
                <a:solidFill>
                  <a:srgbClr val="4E4E4E"/>
                </a:solidFill>
                <a:latin typeface="Karla"/>
              </a:rPr>
              <a:t>Daniele</a:t>
            </a:r>
            <a:endParaRPr lang="fr-FR" sz="1600" b="1" dirty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	</a:t>
            </a:r>
            <a:r>
              <a:rPr lang="en-US" sz="1600" dirty="0">
                <a:solidFill>
                  <a:srgbClr val="4E4E4E"/>
                </a:solidFill>
                <a:latin typeface="Karla"/>
              </a:rPr>
              <a:t>TNO, </a:t>
            </a:r>
            <a:r>
              <a:rPr lang="en-US" sz="1600" dirty="0" smtClean="0">
                <a:solidFill>
                  <a:srgbClr val="4E4E4E"/>
                </a:solidFill>
                <a:latin typeface="Karla"/>
              </a:rPr>
              <a:t>NL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4E4E4E"/>
                </a:solidFill>
                <a:latin typeface="Karla"/>
              </a:rPr>
              <a:t>Anna </a:t>
            </a:r>
            <a:r>
              <a:rPr lang="en-US" sz="1600" b="1" dirty="0" err="1" smtClean="0">
                <a:solidFill>
                  <a:srgbClr val="4E4E4E"/>
                </a:solidFill>
                <a:latin typeface="Karla"/>
              </a:rPr>
              <a:t>Fensel</a:t>
            </a:r>
            <a:endParaRPr lang="en-US" sz="1600" b="1" dirty="0" smtClean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4E4E4E"/>
                </a:solidFill>
                <a:latin typeface="Karla"/>
              </a:rPr>
              <a:t>	</a:t>
            </a:r>
            <a:r>
              <a:rPr lang="en-US" sz="1600" dirty="0">
                <a:solidFill>
                  <a:srgbClr val="4E4E4E"/>
                </a:solidFill>
                <a:latin typeface="Karla"/>
              </a:rPr>
              <a:t>University of Innsbruck, Austria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 smtClean="0">
                <a:solidFill>
                  <a:srgbClr val="4E4E4E"/>
                </a:solidFill>
                <a:latin typeface="Karla"/>
              </a:rPr>
              <a:t>Raúl</a:t>
            </a:r>
            <a:r>
              <a:rPr lang="fr-FR" sz="1600" b="1" dirty="0" smtClean="0">
                <a:solidFill>
                  <a:srgbClr val="4E4E4E"/>
                </a:solidFill>
                <a:latin typeface="Karla"/>
              </a:rPr>
              <a:t> García-Castro</a:t>
            </a:r>
            <a:endParaRPr lang="fr-FR" sz="1600" dirty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	</a:t>
            </a:r>
            <a:r>
              <a:rPr lang="fr-FR" sz="1600" dirty="0" err="1" smtClean="0">
                <a:solidFill>
                  <a:srgbClr val="4E4E4E"/>
                </a:solidFill>
                <a:latin typeface="Karla"/>
              </a:rPr>
              <a:t>Ontology</a:t>
            </a: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 Engineering Group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solidFill>
                  <a:srgbClr val="4E4E4E"/>
                </a:solidFill>
                <a:latin typeface="Karla"/>
              </a:rPr>
              <a:t>	</a:t>
            </a:r>
            <a:r>
              <a:rPr lang="fr-FR" sz="1600" dirty="0" err="1" smtClean="0">
                <a:solidFill>
                  <a:srgbClr val="4E4E4E"/>
                </a:solidFill>
                <a:latin typeface="Karla"/>
              </a:rPr>
              <a:t>Universidad</a:t>
            </a: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 </a:t>
            </a:r>
            <a:r>
              <a:rPr lang="fr-FR" sz="1600" dirty="0" err="1" smtClean="0">
                <a:solidFill>
                  <a:srgbClr val="4E4E4E"/>
                </a:solidFill>
                <a:latin typeface="Karla"/>
              </a:rPr>
              <a:t>Politécnica</a:t>
            </a: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 de Madrid, Spain</a:t>
            </a:r>
          </a:p>
          <a:p>
            <a:pPr marL="0" indent="0">
              <a:spcBef>
                <a:spcPts val="0"/>
              </a:spcBef>
              <a:buNone/>
            </a:pPr>
            <a:endParaRPr lang="fr-FR" sz="1600" b="1" dirty="0" smtClean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4E4E4E"/>
                </a:solidFill>
                <a:latin typeface="Karla"/>
              </a:rPr>
              <a:t>Maxime </a:t>
            </a:r>
            <a:r>
              <a:rPr lang="fr-FR" sz="1600" b="1" dirty="0" err="1" smtClean="0">
                <a:solidFill>
                  <a:srgbClr val="4E4E4E"/>
                </a:solidFill>
                <a:latin typeface="Karla"/>
              </a:rPr>
              <a:t>Lefrançois</a:t>
            </a:r>
            <a:endParaRPr lang="fr-FR" sz="1600" dirty="0">
              <a:solidFill>
                <a:srgbClr val="4E4E4E"/>
              </a:solidFill>
              <a:latin typeface="Karl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	</a:t>
            </a:r>
            <a:r>
              <a:rPr lang="en-US" sz="1600" dirty="0">
                <a:solidFill>
                  <a:srgbClr val="4E4E4E"/>
                </a:solidFill>
                <a:latin typeface="Karla"/>
              </a:rPr>
              <a:t>MINES Saint-Étienne, </a:t>
            </a:r>
            <a:r>
              <a:rPr lang="en-US" sz="1600" dirty="0" smtClean="0">
                <a:solidFill>
                  <a:srgbClr val="4E4E4E"/>
                </a:solidFill>
                <a:latin typeface="Karla"/>
              </a:rPr>
              <a:t>France.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rgbClr val="4E4E4E"/>
              </a:solidFill>
              <a:latin typeface="Karla"/>
            </a:endParaRP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5669280" y="1503307"/>
            <a:ext cx="7005320" cy="3525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rgbClr val="21A77D"/>
                </a:solidFill>
                <a:latin typeface="Karla"/>
              </a:rPr>
              <a:t>Program </a:t>
            </a:r>
            <a:r>
              <a:rPr lang="fr-FR" sz="2400" b="1" dirty="0" err="1" smtClean="0">
                <a:solidFill>
                  <a:srgbClr val="21A77D"/>
                </a:solidFill>
                <a:latin typeface="Karla"/>
              </a:rPr>
              <a:t>committee</a:t>
            </a:r>
            <a:endParaRPr lang="fr-FR" sz="1800" dirty="0" smtClean="0">
              <a:solidFill>
                <a:srgbClr val="21A77D"/>
              </a:solidFill>
              <a:latin typeface="Karla"/>
            </a:endParaRPr>
          </a:p>
          <a:p>
            <a:pPr>
              <a:spcBef>
                <a:spcPts val="0"/>
              </a:spcBef>
            </a:pPr>
            <a:endParaRPr lang="fr-FR" sz="1400" dirty="0" smtClean="0">
              <a:solidFill>
                <a:srgbClr val="4E4E4E"/>
              </a:solidFill>
              <a:latin typeface="Karla"/>
            </a:endParaRP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Nicolas 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Seydoux, LAAS</a:t>
            </a:r>
          </a:p>
          <a:p>
            <a:pPr>
              <a:spcBef>
                <a:spcPts val="0"/>
              </a:spcBef>
            </a:pPr>
            <a:endParaRPr lang="fr-FR" sz="1600" dirty="0" smtClean="0">
              <a:solidFill>
                <a:srgbClr val="4E4E4E"/>
              </a:solidFill>
              <a:latin typeface="Karla"/>
            </a:endParaRP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Victor </a:t>
            </a:r>
            <a:r>
              <a:rPr lang="fr-FR" sz="1600" dirty="0" err="1">
                <a:solidFill>
                  <a:srgbClr val="4E4E4E"/>
                </a:solidFill>
                <a:latin typeface="Karla"/>
              </a:rPr>
              <a:t>Charpenay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, Siemens AG</a:t>
            </a:r>
          </a:p>
          <a:p>
            <a:pPr>
              <a:spcBef>
                <a:spcPts val="0"/>
              </a:spcBef>
            </a:pPr>
            <a:endParaRPr lang="fr-FR" sz="1600" dirty="0" smtClean="0">
              <a:solidFill>
                <a:srgbClr val="4E4E4E"/>
              </a:solidFill>
              <a:latin typeface="Karla"/>
            </a:endParaRP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Kris </a:t>
            </a:r>
            <a:r>
              <a:rPr lang="fr-FR" sz="1600" dirty="0" err="1">
                <a:solidFill>
                  <a:srgbClr val="4E4E4E"/>
                </a:solidFill>
                <a:latin typeface="Karla"/>
              </a:rPr>
              <a:t>McGlinn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, Trinity </a:t>
            </a:r>
            <a:r>
              <a:rPr lang="fr-FR" sz="1600" dirty="0" err="1">
                <a:solidFill>
                  <a:srgbClr val="4E4E4E"/>
                </a:solidFill>
                <a:latin typeface="Karla"/>
              </a:rPr>
              <a:t>College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 Dublin</a:t>
            </a:r>
          </a:p>
          <a:p>
            <a:pPr>
              <a:spcBef>
                <a:spcPts val="0"/>
              </a:spcBef>
            </a:pPr>
            <a:endParaRPr lang="fr-FR" sz="1600" dirty="0" smtClean="0">
              <a:solidFill>
                <a:srgbClr val="4E4E4E"/>
              </a:solidFill>
              <a:latin typeface="Karla"/>
            </a:endParaRP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Achille 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Zappa, Insight</a:t>
            </a:r>
          </a:p>
          <a:p>
            <a:pPr>
              <a:spcBef>
                <a:spcPts val="0"/>
              </a:spcBef>
            </a:pPr>
            <a:endParaRPr lang="fr-FR" sz="1600" dirty="0" smtClean="0">
              <a:solidFill>
                <a:srgbClr val="4E4E4E"/>
              </a:solidFill>
              <a:latin typeface="Karla"/>
            </a:endParaRP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rgbClr val="4E4E4E"/>
                </a:solidFill>
                <a:latin typeface="Karla"/>
              </a:rPr>
              <a:t>Krzysztof </a:t>
            </a:r>
            <a:r>
              <a:rPr lang="fr-FR" sz="1600" dirty="0" err="1">
                <a:solidFill>
                  <a:srgbClr val="4E4E4E"/>
                </a:solidFill>
                <a:latin typeface="Karla"/>
              </a:rPr>
              <a:t>Janowicz</a:t>
            </a:r>
            <a:r>
              <a:rPr lang="fr-FR" sz="1600" dirty="0">
                <a:solidFill>
                  <a:srgbClr val="4E4E4E"/>
                </a:solidFill>
                <a:latin typeface="Karla"/>
              </a:rPr>
              <a:t>, UCSB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3870959" y="975360"/>
            <a:ext cx="48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https://iot2018wt.github.io/sis-iot/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81928" y="633478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#semantic #</a:t>
            </a:r>
            <a:r>
              <a:rPr lang="en-US" sz="2800" b="1" dirty="0" smtClean="0"/>
              <a:t>interoperability #</a:t>
            </a:r>
            <a:r>
              <a:rPr lang="en-US" sz="2800" b="1" dirty="0"/>
              <a:t>IOT2018</a:t>
            </a:r>
          </a:p>
        </p:txBody>
      </p:sp>
      <p:pic>
        <p:nvPicPr>
          <p:cNvPr id="11" name="Picture 2" descr="RÃ©sultats de recherche d'images pour Â«Â type:png twitter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5836920"/>
            <a:ext cx="121158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69069" y="35504"/>
            <a:ext cx="7453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21975"/>
              </p:ext>
            </p:extLst>
          </p:nvPr>
        </p:nvGraphicFramePr>
        <p:xfrm>
          <a:off x="-1" y="1470460"/>
          <a:ext cx="12192000" cy="4864320"/>
        </p:xfrm>
        <a:graphic>
          <a:graphicData uri="http://schemas.openxmlformats.org/drawingml/2006/table">
            <a:tbl>
              <a:tblPr/>
              <a:tblGrid>
                <a:gridCol w="1342664">
                  <a:extLst>
                    <a:ext uri="{9D8B030D-6E8A-4147-A177-3AD203B41FA5}">
                      <a16:colId xmlns:a16="http://schemas.microsoft.com/office/drawing/2014/main" val="1172469814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325727997"/>
                    </a:ext>
                  </a:extLst>
                </a:gridCol>
                <a:gridCol w="9796040">
                  <a:extLst>
                    <a:ext uri="{9D8B030D-6E8A-4147-A177-3AD203B41FA5}">
                      <a16:colId xmlns:a16="http://schemas.microsoft.com/office/drawing/2014/main" val="264815394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9:00-9:15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Introduction to </a:t>
                      </a:r>
                      <a:r>
                        <a:rPr lang="fr-FR" sz="1800" dirty="0" smtClean="0">
                          <a:effectLst/>
                        </a:rPr>
                        <a:t>SIS-</a:t>
                      </a:r>
                      <a:r>
                        <a:rPr lang="fr-FR" sz="1800" dirty="0" err="1" smtClean="0">
                          <a:effectLst/>
                        </a:rPr>
                        <a:t>IoT</a:t>
                      </a:r>
                      <a:r>
                        <a:rPr lang="fr-FR" sz="1800" dirty="0" smtClean="0">
                          <a:effectLst/>
                        </a:rPr>
                        <a:t> </a:t>
                      </a:r>
                      <a:r>
                        <a:rPr lang="fr-FR" sz="1800" dirty="0">
                          <a:effectLst/>
                        </a:rPr>
                        <a:t>2018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1693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>
                          <a:effectLst/>
                        </a:rPr>
                        <a:t>9:15-10:00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effectLst/>
                        </a:rPr>
                        <a:t>Keynote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u="none" strike="noStrike" dirty="0">
                          <a:solidFill>
                            <a:srgbClr val="21A77D"/>
                          </a:solidFill>
                          <a:effectLst/>
                          <a:hlinkClick r:id="rId2"/>
                        </a:rPr>
                        <a:t>Krzysztof </a:t>
                      </a:r>
                      <a:r>
                        <a:rPr lang="fr-FR" sz="1800" u="none" strike="noStrike" dirty="0" err="1">
                          <a:solidFill>
                            <a:srgbClr val="21A77D"/>
                          </a:solidFill>
                          <a:effectLst/>
                          <a:hlinkClick r:id="rId2"/>
                        </a:rPr>
                        <a:t>Janowicz</a:t>
                      </a:r>
                      <a:r>
                        <a:rPr lang="fr-FR" sz="1800" u="none" strike="noStrike" dirty="0">
                          <a:solidFill>
                            <a:srgbClr val="21A77D"/>
                          </a:solidFill>
                          <a:effectLst/>
                          <a:hlinkClick r:id="rId2"/>
                        </a:rPr>
                        <a:t>, 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  <a:hlinkClick r:id="rId2"/>
                        </a:rPr>
                        <a:t>SOSA for Social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  <a:hlinkClick r:id="rId2"/>
                        </a:rPr>
                        <a:t>Sensing</a:t>
                      </a:r>
                      <a:r>
                        <a:rPr lang="fr-FR" sz="1800" dirty="0" smtClean="0">
                          <a:effectLst/>
                        </a:rPr>
                        <a:t>.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281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10:00-10:30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effectLst/>
                        </a:rPr>
                        <a:t>Long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Rami </a:t>
                      </a:r>
                      <a:r>
                        <a:rPr lang="fr-FR" sz="1800" dirty="0" err="1">
                          <a:effectLst/>
                        </a:rPr>
                        <a:t>Belkaroui</a:t>
                      </a:r>
                      <a:r>
                        <a:rPr lang="fr-FR" sz="1800" dirty="0">
                          <a:effectLst/>
                        </a:rPr>
                        <a:t>, Christophe Nicolle and Aurélie </a:t>
                      </a:r>
                      <a:r>
                        <a:rPr lang="fr-FR" sz="1800" dirty="0" err="1">
                          <a:effectLst/>
                        </a:rPr>
                        <a:t>Bertaux</a:t>
                      </a:r>
                      <a:r>
                        <a:rPr lang="fr-FR" sz="1800" dirty="0">
                          <a:effectLst/>
                        </a:rPr>
                        <a:t>. 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Towards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Events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Ontology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Based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on Data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Sensors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Network for Viticulture Domain</a:t>
                      </a:r>
                      <a:r>
                        <a:rPr lang="fr-FR" sz="1800" dirty="0" smtClean="0">
                          <a:effectLst/>
                        </a:rPr>
                        <a:t>.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4372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>
                          <a:effectLst/>
                        </a:rPr>
                        <a:t>10:30-11:00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Break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2729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11:00-11:30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effectLst/>
                        </a:rPr>
                        <a:t>Long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Maxime </a:t>
                      </a:r>
                      <a:r>
                        <a:rPr lang="en-US" sz="1800" dirty="0" err="1">
                          <a:effectLst/>
                        </a:rPr>
                        <a:t>Lefrançois</a:t>
                      </a:r>
                      <a:r>
                        <a:rPr lang="en-US" sz="1800" dirty="0">
                          <a:effectLst/>
                        </a:rPr>
                        <a:t>. </a:t>
                      </a:r>
                      <a:r>
                        <a:rPr lang="en-US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RDF Presentation and Correct Content Conveyance for Legacy Services and the Web of Things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5933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11:30-11:50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effectLst/>
                        </a:rPr>
                        <a:t>Short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effectLst/>
                        </a:rPr>
                        <a:t>Michele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Blank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dirty="0" err="1">
                          <a:effectLst/>
                        </a:rPr>
                        <a:t>Haifa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Lahbaiel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dirty="0" err="1">
                          <a:effectLst/>
                        </a:rPr>
                        <a:t>Sebastian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Kaebisch</a:t>
                      </a:r>
                      <a:r>
                        <a:rPr lang="fr-FR" sz="1800" dirty="0">
                          <a:effectLst/>
                        </a:rPr>
                        <a:t> and Harald </a:t>
                      </a:r>
                      <a:r>
                        <a:rPr lang="fr-FR" sz="1800" dirty="0" err="1">
                          <a:effectLst/>
                        </a:rPr>
                        <a:t>Kosch</a:t>
                      </a:r>
                      <a:r>
                        <a:rPr lang="fr-FR" sz="1800" dirty="0">
                          <a:effectLst/>
                        </a:rPr>
                        <a:t>. 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Role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Models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and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Lifecycles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in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IoT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and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their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Impact on the W3C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WoT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Thing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Description</a:t>
                      </a:r>
                      <a:r>
                        <a:rPr lang="fr-FR" sz="1800" dirty="0" smtClean="0">
                          <a:effectLst/>
                        </a:rPr>
                        <a:t>.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477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>
                          <a:effectLst/>
                        </a:rPr>
                        <a:t>11:50-12:10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effectLst/>
                        </a:rPr>
                        <a:t>Short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Sergio José </a:t>
                      </a:r>
                      <a:r>
                        <a:rPr lang="fr-FR" sz="1800" dirty="0" err="1">
                          <a:effectLst/>
                        </a:rPr>
                        <a:t>Rodríguez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Méndez</a:t>
                      </a:r>
                      <a:r>
                        <a:rPr lang="fr-FR" sz="1800" dirty="0">
                          <a:effectLst/>
                        </a:rPr>
                        <a:t>. 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Modeling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Actuations in BCI-O: A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Context-based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Integration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 of SOSA and </a:t>
                      </a:r>
                      <a:r>
                        <a:rPr lang="fr-FR" sz="1800" i="1" u="none" strike="noStrike" dirty="0" err="1">
                          <a:solidFill>
                            <a:srgbClr val="21A77D"/>
                          </a:solidFill>
                          <a:effectLst/>
                        </a:rPr>
                        <a:t>IoT</a:t>
                      </a:r>
                      <a:r>
                        <a:rPr lang="fr-FR" sz="1800" i="1" u="none" strike="noStrike" dirty="0">
                          <a:solidFill>
                            <a:srgbClr val="21A77D"/>
                          </a:solidFill>
                          <a:effectLst/>
                        </a:rPr>
                        <a:t>-O</a:t>
                      </a:r>
                      <a:r>
                        <a:rPr lang="fr-FR" sz="1800" dirty="0" smtClean="0">
                          <a:effectLst/>
                        </a:rPr>
                        <a:t>.</a:t>
                      </a:r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2492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12:10-12:30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effectLst/>
                        </a:rPr>
                        <a:t>Discussion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93163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281928" y="633478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#semantic #</a:t>
            </a:r>
            <a:r>
              <a:rPr lang="en-US" sz="2800" b="1" dirty="0" smtClean="0"/>
              <a:t>interoperability #</a:t>
            </a:r>
            <a:r>
              <a:rPr lang="en-US" sz="2800" b="1" dirty="0"/>
              <a:t>IOT2018</a:t>
            </a:r>
          </a:p>
        </p:txBody>
      </p:sp>
      <p:pic>
        <p:nvPicPr>
          <p:cNvPr id="10" name="Picture 2" descr="RÃ©sultats de recherche d'images pour Â«Â type:png twitter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5836920"/>
            <a:ext cx="121158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 flipH="1">
            <a:off x="3870959" y="975360"/>
            <a:ext cx="48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https://iot2018wt.github.io/sis-iot</a:t>
            </a:r>
            <a:r>
              <a:rPr lang="en-US" dirty="0" smtClean="0"/>
              <a:t>/#program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69069" y="35504"/>
            <a:ext cx="7453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Keynote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959313" y="2911091"/>
            <a:ext cx="6978763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1A77D"/>
                </a:solidFill>
              </a:rPr>
              <a:t>Krzysztof </a:t>
            </a:r>
            <a:r>
              <a:rPr lang="fr-FR" sz="2800" b="1" dirty="0" err="1" smtClean="0">
                <a:solidFill>
                  <a:srgbClr val="21A77D"/>
                </a:solidFill>
              </a:rPr>
              <a:t>Janowicz</a:t>
            </a:r>
            <a:endParaRPr lang="fr-FR" sz="2800" b="1" dirty="0" smtClean="0">
              <a:solidFill>
                <a:srgbClr val="21A77D"/>
              </a:solidFill>
            </a:endParaRPr>
          </a:p>
          <a:p>
            <a:r>
              <a:rPr lang="fr-FR" sz="2800" dirty="0" err="1" smtClean="0"/>
              <a:t>University</a:t>
            </a:r>
            <a:r>
              <a:rPr lang="fr-FR" sz="2800" dirty="0" smtClean="0"/>
              <a:t> of </a:t>
            </a:r>
            <a:r>
              <a:rPr lang="fr-FR" sz="2800" dirty="0" err="1" smtClean="0"/>
              <a:t>California</a:t>
            </a:r>
            <a:r>
              <a:rPr lang="fr-FR" sz="2800" dirty="0" smtClean="0"/>
              <a:t>, Santa Barbara</a:t>
            </a:r>
          </a:p>
          <a:p>
            <a:endParaRPr lang="fr-FR" sz="2800" dirty="0" smtClean="0"/>
          </a:p>
          <a:p>
            <a:r>
              <a:rPr lang="en-US" sz="2800" i="1" dirty="0" smtClean="0"/>
              <a:t>		SOSA </a:t>
            </a:r>
            <a:r>
              <a:rPr lang="en-US" sz="2800" i="1" dirty="0"/>
              <a:t>for Social Sensing</a:t>
            </a:r>
          </a:p>
          <a:p>
            <a:endParaRPr lang="fr-FR" sz="2800" dirty="0"/>
          </a:p>
        </p:txBody>
      </p:sp>
      <p:pic>
        <p:nvPicPr>
          <p:cNvPr id="2050" name="Picture 2" descr="http://geog.ucsb.edu/img/news/2015/jan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3" y="2488295"/>
            <a:ext cx="2688770" cy="26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281928" y="6334780"/>
            <a:ext cx="579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#semantic #</a:t>
            </a:r>
            <a:r>
              <a:rPr lang="en-US" sz="2800" b="1" dirty="0" smtClean="0"/>
              <a:t>interoperability #</a:t>
            </a:r>
            <a:r>
              <a:rPr lang="en-US" sz="2800" b="1" dirty="0"/>
              <a:t>IOT2018</a:t>
            </a:r>
          </a:p>
        </p:txBody>
      </p:sp>
      <p:pic>
        <p:nvPicPr>
          <p:cNvPr id="16" name="Picture 2" descr="RÃ©sultats de recherche d'images pour Â«Â type:png twitter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5836920"/>
            <a:ext cx="121158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167</Words>
  <Application>Microsoft Office PowerPoint</Application>
  <PresentationFormat>Grand écran</PresentationFormat>
  <Paragraphs>66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Karla</vt:lpstr>
      <vt:lpstr>Thème Office</vt:lpstr>
      <vt:lpstr>Présentation PowerPoint</vt:lpstr>
      <vt:lpstr>Présentation PowerPoint</vt:lpstr>
      <vt:lpstr>Organization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Lefrancois</dc:creator>
  <cp:lastModifiedBy>Maxime Lefrancois</cp:lastModifiedBy>
  <cp:revision>19</cp:revision>
  <dcterms:created xsi:type="dcterms:W3CDTF">2018-10-08T16:31:56Z</dcterms:created>
  <dcterms:modified xsi:type="dcterms:W3CDTF">2018-10-15T08:41:26Z</dcterms:modified>
</cp:coreProperties>
</file>